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2"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054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15" autoAdjust="0"/>
    <p:restoredTop sz="94660"/>
  </p:normalViewPr>
  <p:slideViewPr>
    <p:cSldViewPr snapToGrid="0">
      <p:cViewPr varScale="1">
        <p:scale>
          <a:sx n="62" d="100"/>
          <a:sy n="62" d="100"/>
        </p:scale>
        <p:origin x="-72" y="-27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smtClean="0"/>
              <a:t>Στυλ κύριου τίτλου</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smtClean="0"/>
              <a:t>Στυλ κύριου τίτλου</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smtClean="0"/>
              <a:t>Στυλ κύριου τίτλου</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smtClean="0"/>
              <a:t>Στυλ κύριου τίτλου</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smtClean="0"/>
              <a:t>Στυλ κύριου τίτλου</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smtClean="0"/>
              <a:t>Στυλ κύριου τίτλου</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2" name="Content Placeholder 3"/>
          <p:cNvSpPr>
            <a:spLocks noGrp="1"/>
          </p:cNvSpPr>
          <p:nvPr>
            <p:ph sz="quarter" idx="13"/>
          </p:nvPr>
        </p:nvSpPr>
        <p:spPr>
          <a:xfrm>
            <a:off x="913774" y="3051012"/>
            <a:ext cx="5106027" cy="27401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3" name="Content Placeholder 5"/>
          <p:cNvSpPr>
            <a:spLocks noGrp="1"/>
          </p:cNvSpPr>
          <p:nvPr>
            <p:ph sz="quarter" idx="14"/>
          </p:nvPr>
        </p:nvSpPr>
        <p:spPr>
          <a:xfrm>
            <a:off x="6172200" y="3051012"/>
            <a:ext cx="5105401" cy="27401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smtClean="0"/>
              <a:t>Στυλ κύριου τίτλου</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xmlns=""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MELINA MERKOURI</a:t>
            </a:r>
            <a:br>
              <a:rPr lang="en-US" dirty="0" smtClean="0"/>
            </a:br>
            <a:endParaRPr lang="el-GR" dirty="0"/>
          </a:p>
        </p:txBody>
      </p:sp>
      <p:sp>
        <p:nvSpPr>
          <p:cNvPr id="3" name="Υπότιτλος 2"/>
          <p:cNvSpPr>
            <a:spLocks noGrp="1"/>
          </p:cNvSpPr>
          <p:nvPr>
            <p:ph type="subTitle" idx="1"/>
          </p:nvPr>
        </p:nvSpPr>
        <p:spPr/>
        <p:txBody>
          <a:bodyPr/>
          <a:lstStyle/>
          <a:p>
            <a:r>
              <a:rPr lang="el-GR" dirty="0" smtClean="0"/>
              <a:t>Α </a:t>
            </a:r>
            <a:r>
              <a:rPr lang="en-US" dirty="0" smtClean="0"/>
              <a:t>PROJECT BY XARITOMENI E2</a:t>
            </a:r>
            <a:endParaRPr lang="el-GR" dirty="0"/>
          </a:p>
        </p:txBody>
      </p:sp>
    </p:spTree>
    <p:extLst>
      <p:ext uri="{BB962C8B-B14F-4D97-AF65-F5344CB8AC3E}">
        <p14:creationId xmlns:p14="http://schemas.microsoft.com/office/powerpoint/2010/main" xmlns="" val="328847774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BIOGRAPHY</a:t>
            </a:r>
            <a:endParaRPr lang="el-GR" dirty="0"/>
          </a:p>
        </p:txBody>
      </p:sp>
      <p:sp>
        <p:nvSpPr>
          <p:cNvPr id="3" name="Θέση περιεχομένου 2"/>
          <p:cNvSpPr>
            <a:spLocks noGrp="1"/>
          </p:cNvSpPr>
          <p:nvPr>
            <p:ph sz="quarter" idx="13"/>
          </p:nvPr>
        </p:nvSpPr>
        <p:spPr>
          <a:xfrm>
            <a:off x="913774" y="1874520"/>
            <a:ext cx="10363826" cy="3916679"/>
          </a:xfrm>
        </p:spPr>
        <p:txBody>
          <a:bodyPr>
            <a:normAutofit/>
          </a:bodyPr>
          <a:lstStyle/>
          <a:p>
            <a:r>
              <a:rPr lang="en-US" sz="3200" b="1" dirty="0" smtClean="0">
                <a:solidFill>
                  <a:schemeClr val="accent1">
                    <a:lumMod val="75000"/>
                  </a:schemeClr>
                </a:solidFill>
              </a:rPr>
              <a:t>Maria </a:t>
            </a:r>
            <a:r>
              <a:rPr lang="en-US" sz="3200" b="1" dirty="0" err="1" smtClean="0">
                <a:solidFill>
                  <a:schemeClr val="accent1">
                    <a:lumMod val="75000"/>
                  </a:schemeClr>
                </a:solidFill>
              </a:rPr>
              <a:t>Amalia</a:t>
            </a:r>
            <a:r>
              <a:rPr lang="en-US" sz="3200" b="1" dirty="0" smtClean="0">
                <a:solidFill>
                  <a:schemeClr val="accent1">
                    <a:lumMod val="75000"/>
                  </a:schemeClr>
                </a:solidFill>
              </a:rPr>
              <a:t> </a:t>
            </a:r>
            <a:r>
              <a:rPr lang="en-US" sz="3200" b="1" dirty="0" err="1" smtClean="0">
                <a:solidFill>
                  <a:schemeClr val="accent1">
                    <a:lumMod val="75000"/>
                  </a:schemeClr>
                </a:solidFill>
              </a:rPr>
              <a:t>Mercouri</a:t>
            </a:r>
            <a:r>
              <a:rPr lang="en-US" sz="3200" dirty="0" smtClean="0"/>
              <a:t> </a:t>
            </a:r>
            <a:r>
              <a:rPr lang="en-US" sz="3200" dirty="0" smtClean="0">
                <a:solidFill>
                  <a:schemeClr val="accent5">
                    <a:lumMod val="75000"/>
                  </a:schemeClr>
                </a:solidFill>
              </a:rPr>
              <a:t>(</a:t>
            </a:r>
            <a:r>
              <a:rPr lang="el-GR" sz="3200" dirty="0" smtClean="0">
                <a:solidFill>
                  <a:schemeClr val="accent5">
                    <a:lumMod val="75000"/>
                  </a:schemeClr>
                </a:solidFill>
              </a:rPr>
              <a:t>18 </a:t>
            </a:r>
            <a:r>
              <a:rPr lang="en-US" sz="3200" dirty="0" smtClean="0">
                <a:solidFill>
                  <a:schemeClr val="accent5">
                    <a:lumMod val="75000"/>
                  </a:schemeClr>
                </a:solidFill>
              </a:rPr>
              <a:t>October 1920 – 6 March 1994), known professionally as</a:t>
            </a:r>
            <a:r>
              <a:rPr lang="en-US" sz="3200" dirty="0" smtClean="0"/>
              <a:t> </a:t>
            </a:r>
            <a:r>
              <a:rPr lang="en-US" sz="3200" b="1" dirty="0" smtClean="0">
                <a:solidFill>
                  <a:schemeClr val="accent1">
                    <a:lumMod val="75000"/>
                  </a:schemeClr>
                </a:solidFill>
              </a:rPr>
              <a:t>Melina </a:t>
            </a:r>
            <a:r>
              <a:rPr lang="en-US" sz="3200" b="1" dirty="0" err="1" smtClean="0">
                <a:solidFill>
                  <a:schemeClr val="accent1">
                    <a:lumMod val="75000"/>
                  </a:schemeClr>
                </a:solidFill>
              </a:rPr>
              <a:t>Mercouri</a:t>
            </a:r>
            <a:r>
              <a:rPr lang="en-US" sz="3200" dirty="0" smtClean="0"/>
              <a:t> </a:t>
            </a:r>
            <a:r>
              <a:rPr lang="el-GR" sz="3200" dirty="0" smtClean="0">
                <a:solidFill>
                  <a:schemeClr val="accent5">
                    <a:lumMod val="75000"/>
                  </a:schemeClr>
                </a:solidFill>
              </a:rPr>
              <a:t>,</a:t>
            </a:r>
            <a:r>
              <a:rPr lang="en-US" sz="3200" dirty="0" smtClean="0">
                <a:solidFill>
                  <a:schemeClr val="accent5">
                    <a:lumMod val="75000"/>
                  </a:schemeClr>
                </a:solidFill>
              </a:rPr>
              <a:t>was a Greek actress, singer and politician.</a:t>
            </a:r>
            <a:endParaRPr lang="el-GR" sz="3200" dirty="0">
              <a:solidFill>
                <a:schemeClr val="accent5">
                  <a:lumMod val="75000"/>
                </a:schemeClr>
              </a:solidFill>
            </a:endParaRPr>
          </a:p>
        </p:txBody>
      </p:sp>
      <p:pic>
        <p:nvPicPr>
          <p:cNvPr id="5" name="Εικόνα 4"/>
          <p:cNvPicPr>
            <a:picLocks noChangeAspect="1"/>
          </p:cNvPicPr>
          <p:nvPr/>
        </p:nvPicPr>
        <p:blipFill>
          <a:blip r:embed="rId2"/>
          <a:stretch>
            <a:fillRect/>
          </a:stretch>
        </p:blipFill>
        <p:spPr>
          <a:xfrm>
            <a:off x="4532667" y="3727524"/>
            <a:ext cx="2495550" cy="1828800"/>
          </a:xfrm>
          <a:prstGeom prst="rect">
            <a:avLst/>
          </a:prstGeom>
        </p:spPr>
      </p:pic>
    </p:spTree>
    <p:extLst>
      <p:ext uri="{BB962C8B-B14F-4D97-AF65-F5344CB8AC3E}">
        <p14:creationId xmlns:p14="http://schemas.microsoft.com/office/powerpoint/2010/main" xmlns="" val="3583298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FILMOGRAPHY</a:t>
            </a:r>
            <a:endParaRPr lang="el-GR" dirty="0"/>
          </a:p>
        </p:txBody>
      </p:sp>
      <p:sp>
        <p:nvSpPr>
          <p:cNvPr id="3" name="Θέση περιεχομένου 2"/>
          <p:cNvSpPr>
            <a:spLocks noGrp="1"/>
          </p:cNvSpPr>
          <p:nvPr>
            <p:ph sz="quarter" idx="13"/>
          </p:nvPr>
        </p:nvSpPr>
        <p:spPr/>
        <p:txBody>
          <a:bodyPr/>
          <a:lstStyle/>
          <a:p>
            <a:r>
              <a:rPr lang="en-US" dirty="0" err="1" smtClean="0">
                <a:solidFill>
                  <a:schemeClr val="accent3"/>
                </a:solidFill>
              </a:rPr>
              <a:t>Mer</a:t>
            </a:r>
            <a:r>
              <a:rPr lang="el-GR" dirty="0" smtClean="0">
                <a:solidFill>
                  <a:schemeClr val="accent3"/>
                </a:solidFill>
              </a:rPr>
              <a:t>κ</a:t>
            </a:r>
            <a:r>
              <a:rPr lang="en-US" dirty="0" err="1" smtClean="0">
                <a:solidFill>
                  <a:schemeClr val="accent3"/>
                </a:solidFill>
              </a:rPr>
              <a:t>ouri's</a:t>
            </a:r>
            <a:r>
              <a:rPr lang="en-US" dirty="0" smtClean="0">
                <a:solidFill>
                  <a:schemeClr val="accent3"/>
                </a:solidFill>
              </a:rPr>
              <a:t> </a:t>
            </a:r>
            <a:r>
              <a:rPr lang="en-US" dirty="0" smtClean="0">
                <a:solidFill>
                  <a:schemeClr val="accent3"/>
                </a:solidFill>
              </a:rPr>
              <a:t>first movie was the Greek language film </a:t>
            </a:r>
            <a:r>
              <a:rPr lang="en-US" i="1" dirty="0" smtClean="0">
                <a:solidFill>
                  <a:schemeClr val="accent3"/>
                </a:solidFill>
              </a:rPr>
              <a:t>Stella</a:t>
            </a:r>
            <a:r>
              <a:rPr lang="en-US" dirty="0" smtClean="0">
                <a:solidFill>
                  <a:schemeClr val="accent3"/>
                </a:solidFill>
              </a:rPr>
              <a:t> (1955), directed </a:t>
            </a:r>
            <a:r>
              <a:rPr lang="el-GR" dirty="0" err="1" smtClean="0">
                <a:solidFill>
                  <a:schemeClr val="accent3"/>
                </a:solidFill>
              </a:rPr>
              <a:t>βυ</a:t>
            </a:r>
            <a:r>
              <a:rPr lang="en-US" i="1" dirty="0" smtClean="0">
                <a:solidFill>
                  <a:schemeClr val="accent3"/>
                </a:solidFill>
              </a:rPr>
              <a:t> </a:t>
            </a:r>
            <a:r>
              <a:rPr lang="en-US" i="1" dirty="0" smtClean="0">
                <a:solidFill>
                  <a:schemeClr val="accent3"/>
                </a:solidFill>
              </a:rPr>
              <a:t>the Greek</a:t>
            </a:r>
            <a:r>
              <a:rPr lang="en-US" dirty="0" smtClean="0">
                <a:solidFill>
                  <a:schemeClr val="accent3"/>
                </a:solidFill>
              </a:rPr>
              <a:t> director Michael </a:t>
            </a:r>
            <a:r>
              <a:rPr lang="en-US" dirty="0" err="1" smtClean="0">
                <a:solidFill>
                  <a:schemeClr val="accent3"/>
                </a:solidFill>
              </a:rPr>
              <a:t>KaKoyannis</a:t>
            </a:r>
            <a:r>
              <a:rPr lang="en-US" dirty="0" smtClean="0">
                <a:solidFill>
                  <a:schemeClr val="accent3"/>
                </a:solidFill>
              </a:rPr>
              <a:t>.</a:t>
            </a:r>
            <a:r>
              <a:rPr lang="en-US" dirty="0" smtClean="0"/>
              <a:t> </a:t>
            </a:r>
            <a:r>
              <a:rPr lang="en-US" dirty="0" smtClean="0">
                <a:solidFill>
                  <a:srgbClr val="00B050"/>
                </a:solidFill>
              </a:rPr>
              <a:t>The film received special praise at the 1956 Cannes Film Festival, where she met American film director Jules Dassin, with whom she would share not only her career but also her life. </a:t>
            </a:r>
            <a:endParaRPr lang="el-GR" dirty="0">
              <a:solidFill>
                <a:srgbClr val="00B050"/>
              </a:solidFill>
            </a:endParaRPr>
          </a:p>
        </p:txBody>
      </p:sp>
      <p:pic>
        <p:nvPicPr>
          <p:cNvPr id="5" name="Εικόνα 4"/>
          <p:cNvPicPr>
            <a:picLocks noChangeAspect="1"/>
          </p:cNvPicPr>
          <p:nvPr/>
        </p:nvPicPr>
        <p:blipFill>
          <a:blip r:embed="rId2"/>
          <a:stretch>
            <a:fillRect/>
          </a:stretch>
        </p:blipFill>
        <p:spPr>
          <a:xfrm>
            <a:off x="4395622" y="4053815"/>
            <a:ext cx="3210034" cy="1920288"/>
          </a:xfrm>
          <a:prstGeom prst="rect">
            <a:avLst/>
          </a:prstGeom>
        </p:spPr>
      </p:pic>
      <p:pic>
        <p:nvPicPr>
          <p:cNvPr id="7" name="Εικόνα 6"/>
          <p:cNvPicPr>
            <a:picLocks noChangeAspect="1"/>
          </p:cNvPicPr>
          <p:nvPr/>
        </p:nvPicPr>
        <p:blipFill>
          <a:blip r:embed="rId3"/>
          <a:stretch>
            <a:fillRect/>
          </a:stretch>
        </p:blipFill>
        <p:spPr>
          <a:xfrm>
            <a:off x="8523698" y="152398"/>
            <a:ext cx="1857375" cy="2214694"/>
          </a:xfrm>
          <a:prstGeom prst="rect">
            <a:avLst/>
          </a:prstGeom>
        </p:spPr>
      </p:pic>
    </p:spTree>
    <p:extLst>
      <p:ext uri="{BB962C8B-B14F-4D97-AF65-F5344CB8AC3E}">
        <p14:creationId xmlns:p14="http://schemas.microsoft.com/office/powerpoint/2010/main" xmlns="" val="6877344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ppt_w</p:attrName>
                                        </p:attrNameLst>
                                      </p:cBhvr>
                                      <p:tavLst>
                                        <p:tav tm="0" fmla="#ppt_w*sin(2.5*pi*$)">
                                          <p:val>
                                            <p:fltVal val="0"/>
                                          </p:val>
                                        </p:tav>
                                        <p:tav tm="100000">
                                          <p:val>
                                            <p:fltVal val="1"/>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1000" fill="hold"/>
                                        <p:tgtEl>
                                          <p:spTgt spid="2"/>
                                        </p:tgtEl>
                                        <p:attrNameLst>
                                          <p:attrName>ppt_w</p:attrName>
                                        </p:attrNameLst>
                                      </p:cBhvr>
                                      <p:tavLst>
                                        <p:tav tm="0">
                                          <p:val>
                                            <p:fltVal val="0"/>
                                          </p:val>
                                        </p:tav>
                                        <p:tav tm="100000">
                                          <p:val>
                                            <p:strVal val="#ppt_w"/>
                                          </p:val>
                                        </p:tav>
                                      </p:tavLst>
                                    </p:anim>
                                    <p:anim calcmode="lin" valueType="num">
                                      <p:cBhvr>
                                        <p:cTn id="25" dur="1000" fill="hold"/>
                                        <p:tgtEl>
                                          <p:spTgt spid="2"/>
                                        </p:tgtEl>
                                        <p:attrNameLst>
                                          <p:attrName>ppt_h</p:attrName>
                                        </p:attrNameLst>
                                      </p:cBhvr>
                                      <p:tavLst>
                                        <p:tav tm="0">
                                          <p:val>
                                            <p:fltVal val="0"/>
                                          </p:val>
                                        </p:tav>
                                        <p:tav tm="100000">
                                          <p:val>
                                            <p:strVal val="#ppt_h"/>
                                          </p:val>
                                        </p:tav>
                                      </p:tavLst>
                                    </p:anim>
                                    <p:anim calcmode="lin" valueType="num">
                                      <p:cBhvr>
                                        <p:cTn id="26" dur="1000" fill="hold"/>
                                        <p:tgtEl>
                                          <p:spTgt spid="2"/>
                                        </p:tgtEl>
                                        <p:attrNameLst>
                                          <p:attrName>style.rotation</p:attrName>
                                        </p:attrNameLst>
                                      </p:cBhvr>
                                      <p:tavLst>
                                        <p:tav tm="0">
                                          <p:val>
                                            <p:fltVal val="90"/>
                                          </p:val>
                                        </p:tav>
                                        <p:tav tm="100000">
                                          <p:val>
                                            <p:fltVal val="0"/>
                                          </p:val>
                                        </p:tav>
                                      </p:tavLst>
                                    </p:anim>
                                    <p:animEffect transition="in" filter="fade">
                                      <p:cBhvr>
                                        <p:cTn id="2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99360" y="618517"/>
            <a:ext cx="8275320" cy="1596177"/>
          </a:xfrm>
        </p:spPr>
        <p:txBody>
          <a:bodyPr>
            <a:normAutofit/>
          </a:bodyPr>
          <a:lstStyle/>
          <a:p>
            <a:r>
              <a:rPr lang="en-US" dirty="0" smtClean="0"/>
              <a:t>THE RETURN OF THE GREEK MARBLES</a:t>
            </a:r>
            <a:endParaRPr lang="el-GR" dirty="0"/>
          </a:p>
        </p:txBody>
      </p:sp>
      <p:sp>
        <p:nvSpPr>
          <p:cNvPr id="3" name="Θέση περιεχομένου 2"/>
          <p:cNvSpPr>
            <a:spLocks noGrp="1"/>
          </p:cNvSpPr>
          <p:nvPr>
            <p:ph sz="quarter" idx="13"/>
          </p:nvPr>
        </p:nvSpPr>
        <p:spPr>
          <a:xfrm>
            <a:off x="913773" y="2367092"/>
            <a:ext cx="10693727" cy="4270376"/>
          </a:xfrm>
        </p:spPr>
        <p:txBody>
          <a:bodyPr>
            <a:normAutofit/>
          </a:bodyPr>
          <a:lstStyle/>
          <a:p>
            <a:endParaRPr lang="el-GR" dirty="0">
              <a:solidFill>
                <a:schemeClr val="accent1">
                  <a:lumMod val="75000"/>
                </a:schemeClr>
              </a:solidFill>
            </a:endParaRPr>
          </a:p>
          <a:p>
            <a:r>
              <a:rPr lang="en-US" dirty="0" smtClean="0">
                <a:solidFill>
                  <a:schemeClr val="accent6">
                    <a:lumMod val="75000"/>
                  </a:schemeClr>
                </a:solidFill>
              </a:rPr>
              <a:t>Melina's greatest dream as a politician was the return of the marbles of the Parthenon, known as the Elgin marbles, back in Greece. Now they are in the British Museum.</a:t>
            </a:r>
            <a:endParaRPr lang="el-GR" dirty="0">
              <a:solidFill>
                <a:schemeClr val="accent6">
                  <a:lumMod val="75000"/>
                </a:schemeClr>
              </a:solidFill>
            </a:endParaRPr>
          </a:p>
          <a:p>
            <a:endParaRPr lang="el-GR" dirty="0"/>
          </a:p>
          <a:p>
            <a:endParaRPr lang="el-GR" dirty="0">
              <a:solidFill>
                <a:schemeClr val="accent5">
                  <a:lumMod val="50000"/>
                </a:schemeClr>
              </a:solidFill>
            </a:endParaRPr>
          </a:p>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0147" y="118335"/>
            <a:ext cx="1914525" cy="2381250"/>
          </a:xfrm>
          <a:prstGeom prst="rect">
            <a:avLst/>
          </a:prstGeom>
        </p:spPr>
      </p:pic>
      <p:pic>
        <p:nvPicPr>
          <p:cNvPr id="1026" name="Picture 2" descr="C:\Users\FUJITSU.2\Desktop\images.jpg"/>
          <p:cNvPicPr>
            <a:picLocks noChangeAspect="1" noChangeArrowheads="1"/>
          </p:cNvPicPr>
          <p:nvPr/>
        </p:nvPicPr>
        <p:blipFill>
          <a:blip r:embed="rId3"/>
          <a:srcRect/>
          <a:stretch>
            <a:fillRect/>
          </a:stretch>
        </p:blipFill>
        <p:spPr bwMode="auto">
          <a:xfrm>
            <a:off x="3032760" y="3721220"/>
            <a:ext cx="5867400" cy="2923420"/>
          </a:xfrm>
          <a:prstGeom prst="rect">
            <a:avLst/>
          </a:prstGeom>
          <a:noFill/>
        </p:spPr>
      </p:pic>
    </p:spTree>
    <p:extLst>
      <p:ext uri="{BB962C8B-B14F-4D97-AF65-F5344CB8AC3E}">
        <p14:creationId xmlns:p14="http://schemas.microsoft.com/office/powerpoint/2010/main" xmlns="" val="190185541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down)">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Effect transition="in" filter="fade">
                                      <p:cBhvr>
                                        <p:cTn id="3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3891" y="457153"/>
            <a:ext cx="10364451" cy="1596177"/>
          </a:xfrm>
        </p:spPr>
        <p:txBody>
          <a:bodyPr/>
          <a:lstStyle/>
          <a:p>
            <a:r>
              <a:rPr lang="en-US" dirty="0" smtClean="0"/>
              <a:t>FAMOUS QUOTES</a:t>
            </a:r>
            <a:br>
              <a:rPr lang="en-US" dirty="0" smtClean="0"/>
            </a:br>
            <a:endParaRPr lang="el-GR" dirty="0"/>
          </a:p>
        </p:txBody>
      </p:sp>
      <p:sp>
        <p:nvSpPr>
          <p:cNvPr id="4" name="Rectangle 1"/>
          <p:cNvSpPr>
            <a:spLocks noGrp="1" noChangeArrowheads="1"/>
          </p:cNvSpPr>
          <p:nvPr>
            <p:ph sz="quarter" idx="13"/>
          </p:nvPr>
        </p:nvSpPr>
        <p:spPr bwMode="auto">
          <a:xfrm>
            <a:off x="1494687" y="2234828"/>
            <a:ext cx="9042860" cy="23083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You</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must</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understand</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what</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the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Parthenon</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Marbles</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mean</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to</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us</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a:t>
            </a:r>
            <a:endParaRPr kumimoji="0" lang="en-GB" altLang="el-GR" sz="2400" b="0" i="0" u="none" strike="noStrike" cap="none" normalizeH="0" baseline="0" dirty="0" smtClean="0">
              <a:ln>
                <a:noFill/>
              </a:ln>
              <a:solidFill>
                <a:srgbClr val="FF0000"/>
              </a:solidFill>
              <a:effectLst/>
              <a:latin typeface="Arial Unicode MS" panose="020B060402020202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lang="en-GB" altLang="el-GR" sz="2400" cap="none" dirty="0" smtClean="0">
                <a:solidFill>
                  <a:srgbClr val="FF0000"/>
                </a:solidFill>
                <a:latin typeface="Arial Unicode MS" panose="020B0604020202020204" pitchFamily="34" charset="-128"/>
              </a:rPr>
              <a:t>s</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he</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said</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It</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is</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our</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pride</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They</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are</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our</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0000"/>
                </a:solidFill>
                <a:effectLst/>
                <a:latin typeface="Arial Unicode MS" panose="020B0604020202020204" pitchFamily="34" charset="-128"/>
              </a:rPr>
              <a:t>sacrifices</a:t>
            </a:r>
            <a:r>
              <a:rPr kumimoji="0" lang="el-GR" altLang="el-GR" sz="2400" b="0" i="0" u="none" strike="noStrike" cap="none" normalizeH="0" baseline="0" dirty="0" smtClean="0">
                <a:ln>
                  <a:noFill/>
                </a:ln>
                <a:solidFill>
                  <a:srgbClr val="FF0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It</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is</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the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supreme</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symbol</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of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courtesy</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It</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is</a:t>
            </a:r>
            <a:endParaRPr kumimoji="0" lang="en-GB" altLang="el-GR" sz="2400" b="0" i="0" u="none" strike="noStrike" cap="none" normalizeH="0" baseline="0" dirty="0" smtClean="0">
              <a:ln>
                <a:noFill/>
              </a:ln>
              <a:solidFill>
                <a:srgbClr val="FFC000"/>
              </a:solidFill>
              <a:effectLst/>
              <a:latin typeface="Arial Unicode MS" panose="020B060402020202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tribute</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to</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democratic</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philosophy</a:t>
            </a:r>
            <a:endParaRPr kumimoji="0" lang="el-GR" altLang="el-GR" sz="2400" b="0" i="0" u="none" strike="noStrike" cap="none" normalizeH="0" baseline="0" dirty="0" smtClean="0">
              <a:ln>
                <a:noFill/>
              </a:ln>
              <a:solidFill>
                <a:srgbClr val="FFC000"/>
              </a:solidFill>
              <a:effectLst/>
              <a:latin typeface="Arial Unicode MS" panose="020B060402020202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It</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is</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our</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ambition</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and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name</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It</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is</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the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essence</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of </a:t>
            </a: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our</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endParaRPr kumimoji="0" lang="en-GB" altLang="el-GR" sz="2400" b="0" i="0" u="none" strike="noStrike" cap="none" normalizeH="0" baseline="0" dirty="0" smtClean="0">
              <a:ln>
                <a:noFill/>
              </a:ln>
              <a:solidFill>
                <a:srgbClr val="FFC000"/>
              </a:solidFill>
              <a:effectLst/>
              <a:latin typeface="Arial Unicode MS" panose="020B060402020202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err="1" smtClean="0">
                <a:ln>
                  <a:noFill/>
                </a:ln>
                <a:solidFill>
                  <a:srgbClr val="FFC000"/>
                </a:solidFill>
                <a:effectLst/>
                <a:latin typeface="Arial Unicode MS" panose="020B0604020202020204" pitchFamily="34" charset="-128"/>
              </a:rPr>
              <a:t>Greekness</a:t>
            </a:r>
            <a:r>
              <a:rPr kumimoji="0" lang="el-GR" altLang="el-GR" sz="2400" b="0" i="0" u="none" strike="noStrike" cap="none" normalizeH="0" baseline="0" dirty="0" smtClean="0">
                <a:ln>
                  <a:noFill/>
                </a:ln>
                <a:solidFill>
                  <a:srgbClr val="FFC000"/>
                </a:solidFill>
                <a:effectLst/>
                <a:latin typeface="Arial Unicode MS" panose="020B0604020202020204" pitchFamily="34" charset="-128"/>
              </a:rPr>
              <a:t> </a:t>
            </a:r>
            <a:r>
              <a:rPr kumimoji="0" lang="el-GR" altLang="el-GR" sz="1000" b="0" i="0" u="none" strike="noStrike" cap="none" normalizeH="0" baseline="0" dirty="0" smtClean="0">
                <a:ln>
                  <a:noFill/>
                </a:ln>
                <a:solidFill>
                  <a:srgbClr val="FFC000"/>
                </a:solidFill>
                <a:effectLst/>
                <a:latin typeface="Arial Unicode MS" panose="020B0604020202020204" pitchFamily="34" charset="-128"/>
              </a:rPr>
              <a:t>"</a:t>
            </a:r>
            <a:endParaRPr kumimoji="0" lang="el-GR" altLang="el-GR" sz="1800" b="0" i="0" u="none" strike="noStrike" cap="none" normalizeH="0" baseline="0" dirty="0" smtClean="0">
              <a:ln>
                <a:noFill/>
              </a:ln>
              <a:solidFill>
                <a:srgbClr val="FFC000"/>
              </a:solidFill>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Scale>
                                      <p:cBhvr>
                                        <p:cTn id="17" dur="15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500" decel="50000" fill="hold">
                                          <p:stCondLst>
                                            <p:cond delay="0"/>
                                          </p:stCondLst>
                                        </p:cTn>
                                        <p:tgtEl>
                                          <p:spTgt spid="4">
                                            <p:txEl>
                                              <p:pRg st="0" end="0"/>
                                            </p:txEl>
                                          </p:spTgt>
                                        </p:tgtEl>
                                        <p:attrNameLst>
                                          <p:attrName>ppt_x</p:attrName>
                                          <p:attrName>ppt_y</p:attrName>
                                        </p:attrNameLst>
                                      </p:cBhvr>
                                    </p:animMotion>
                                    <p:animEffect transition="in" filter="fade">
                                      <p:cBhvr>
                                        <p:cTn id="19" dur="1500"/>
                                        <p:tgtEl>
                                          <p:spTgt spid="4">
                                            <p:txEl>
                                              <p:pRg st="0" end="0"/>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Scale>
                                      <p:cBhvr>
                                        <p:cTn id="22" dur="15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500" decel="50000" fill="hold">
                                          <p:stCondLst>
                                            <p:cond delay="0"/>
                                          </p:stCondLst>
                                        </p:cTn>
                                        <p:tgtEl>
                                          <p:spTgt spid="4">
                                            <p:txEl>
                                              <p:pRg st="1" end="1"/>
                                            </p:txEl>
                                          </p:spTgt>
                                        </p:tgtEl>
                                        <p:attrNameLst>
                                          <p:attrName>ppt_x</p:attrName>
                                          <p:attrName>ppt_y</p:attrName>
                                        </p:attrNameLst>
                                      </p:cBhvr>
                                    </p:animMotion>
                                    <p:animEffect transition="in" filter="fade">
                                      <p:cBhvr>
                                        <p:cTn id="24" dur="1500"/>
                                        <p:tgtEl>
                                          <p:spTgt spid="4">
                                            <p:txEl>
                                              <p:pRg st="1" end="1"/>
                                            </p:txEl>
                                          </p:spTgt>
                                        </p:tgtEl>
                                      </p:cBhvr>
                                    </p:animEffect>
                                  </p:childTnLst>
                                </p:cTn>
                              </p:par>
                              <p:par>
                                <p:cTn id="25" presetID="52" presetClass="entr" presetSubtype="0"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Scale>
                                      <p:cBhvr>
                                        <p:cTn id="27" dur="15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500" decel="50000" fill="hold">
                                          <p:stCondLst>
                                            <p:cond delay="0"/>
                                          </p:stCondLst>
                                        </p:cTn>
                                        <p:tgtEl>
                                          <p:spTgt spid="4">
                                            <p:txEl>
                                              <p:pRg st="2" end="2"/>
                                            </p:txEl>
                                          </p:spTgt>
                                        </p:tgtEl>
                                        <p:attrNameLst>
                                          <p:attrName>ppt_x</p:attrName>
                                          <p:attrName>ppt_y</p:attrName>
                                        </p:attrNameLst>
                                      </p:cBhvr>
                                    </p:animMotion>
                                    <p:animEffect transition="in" filter="fade">
                                      <p:cBhvr>
                                        <p:cTn id="29" dur="1500"/>
                                        <p:tgtEl>
                                          <p:spTgt spid="4">
                                            <p:txEl>
                                              <p:pRg st="2" end="2"/>
                                            </p:txEl>
                                          </p:spTgt>
                                        </p:tgtEl>
                                      </p:cBhvr>
                                    </p:animEffect>
                                  </p:childTnLst>
                                </p:cTn>
                              </p:par>
                              <p:par>
                                <p:cTn id="30" presetID="52" presetClass="entr" presetSubtype="0" fill="hold" nodeType="with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Scale>
                                      <p:cBhvr>
                                        <p:cTn id="32" dur="1500" decel="50000" fill="hold">
                                          <p:stCondLst>
                                            <p:cond delay="0"/>
                                          </p:stCondLst>
                                        </p:cTn>
                                        <p:tgtEl>
                                          <p:spTgt spid="4">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500" decel="50000" fill="hold">
                                          <p:stCondLst>
                                            <p:cond delay="0"/>
                                          </p:stCondLst>
                                        </p:cTn>
                                        <p:tgtEl>
                                          <p:spTgt spid="4">
                                            <p:txEl>
                                              <p:pRg st="3" end="3"/>
                                            </p:txEl>
                                          </p:spTgt>
                                        </p:tgtEl>
                                        <p:attrNameLst>
                                          <p:attrName>ppt_x</p:attrName>
                                          <p:attrName>ppt_y</p:attrName>
                                        </p:attrNameLst>
                                      </p:cBhvr>
                                    </p:animMotion>
                                    <p:animEffect transition="in" filter="fade">
                                      <p:cBhvr>
                                        <p:cTn id="34" dur="1500"/>
                                        <p:tgtEl>
                                          <p:spTgt spid="4">
                                            <p:txEl>
                                              <p:pRg st="3" end="3"/>
                                            </p:txEl>
                                          </p:spTgt>
                                        </p:tgtEl>
                                      </p:cBhvr>
                                    </p:animEffect>
                                  </p:childTnLst>
                                </p:cTn>
                              </p:par>
                              <p:par>
                                <p:cTn id="35" presetID="52" presetClass="entr" presetSubtype="0"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Scale>
                                      <p:cBhvr>
                                        <p:cTn id="37" dur="15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500" decel="50000" fill="hold">
                                          <p:stCondLst>
                                            <p:cond delay="0"/>
                                          </p:stCondLst>
                                        </p:cTn>
                                        <p:tgtEl>
                                          <p:spTgt spid="4">
                                            <p:txEl>
                                              <p:pRg st="4" end="4"/>
                                            </p:txEl>
                                          </p:spTgt>
                                        </p:tgtEl>
                                        <p:attrNameLst>
                                          <p:attrName>ppt_x</p:attrName>
                                          <p:attrName>ppt_y</p:attrName>
                                        </p:attrNameLst>
                                      </p:cBhvr>
                                    </p:animMotion>
                                    <p:animEffect transition="in" filter="fade">
                                      <p:cBhvr>
                                        <p:cTn id="39" dur="1500"/>
                                        <p:tgtEl>
                                          <p:spTgt spid="4">
                                            <p:txEl>
                                              <p:pRg st="4" end="4"/>
                                            </p:txEl>
                                          </p:spTgt>
                                        </p:tgtEl>
                                      </p:cBhvr>
                                    </p:animEffect>
                                  </p:childTnLst>
                                </p:cTn>
                              </p:par>
                              <p:par>
                                <p:cTn id="40" presetID="52" presetClass="entr" presetSubtype="0" fill="hold" nodeType="with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Scale>
                                      <p:cBhvr>
                                        <p:cTn id="42" dur="1500" decel="50000" fill="hold">
                                          <p:stCondLst>
                                            <p:cond delay="0"/>
                                          </p:stCondLst>
                                        </p:cTn>
                                        <p:tgtEl>
                                          <p:spTgt spid="4">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500" decel="50000" fill="hold">
                                          <p:stCondLst>
                                            <p:cond delay="0"/>
                                          </p:stCondLst>
                                        </p:cTn>
                                        <p:tgtEl>
                                          <p:spTgt spid="4">
                                            <p:txEl>
                                              <p:pRg st="5" end="5"/>
                                            </p:txEl>
                                          </p:spTgt>
                                        </p:tgtEl>
                                        <p:attrNameLst>
                                          <p:attrName>ppt_x</p:attrName>
                                          <p:attrName>ppt_y</p:attrName>
                                        </p:attrNameLst>
                                      </p:cBhvr>
                                    </p:animMotion>
                                    <p:animEffect transition="in" filter="fade">
                                      <p:cBhvr>
                                        <p:cTn id="44" dur="1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3774" y="9630"/>
            <a:ext cx="10364451" cy="1596177"/>
          </a:xfrm>
        </p:spPr>
        <p:txBody>
          <a:bodyPr/>
          <a:lstStyle/>
          <a:p>
            <a:r>
              <a:rPr lang="en-US" dirty="0" smtClean="0"/>
              <a:t>THE IMPORTANCE OF THE MARBLES</a:t>
            </a:r>
            <a:endParaRPr lang="el-GR" dirty="0"/>
          </a:p>
        </p:txBody>
      </p:sp>
      <p:sp>
        <p:nvSpPr>
          <p:cNvPr id="3" name="2 - Θέση περιεχομένου"/>
          <p:cNvSpPr>
            <a:spLocks noGrp="1"/>
          </p:cNvSpPr>
          <p:nvPr>
            <p:ph sz="quarter" idx="13"/>
          </p:nvPr>
        </p:nvSpPr>
        <p:spPr>
          <a:xfrm>
            <a:off x="913774" y="1662513"/>
            <a:ext cx="10363826" cy="4221479"/>
          </a:xfrm>
        </p:spPr>
        <p:txBody>
          <a:bodyPr/>
          <a:lstStyle/>
          <a:p>
            <a:r>
              <a:rPr lang="en-US" dirty="0">
                <a:solidFill>
                  <a:schemeClr val="accent1">
                    <a:lumMod val="75000"/>
                  </a:schemeClr>
                </a:solidFill>
              </a:rPr>
              <a:t>"I'm hoping to see the Marbles Back to Athens Before I Die. But if they come later, I will be born again ... ". </a:t>
            </a:r>
            <a:r>
              <a:rPr lang="en-US" dirty="0">
                <a:solidFill>
                  <a:schemeClr val="bg1">
                    <a:lumMod val="50000"/>
                  </a:schemeClr>
                </a:solidFill>
              </a:rPr>
              <a:t>This phrase belongs to Melina </a:t>
            </a:r>
            <a:r>
              <a:rPr lang="en-US" dirty="0" err="1">
                <a:solidFill>
                  <a:schemeClr val="bg1">
                    <a:lumMod val="50000"/>
                  </a:schemeClr>
                </a:solidFill>
              </a:rPr>
              <a:t>Merkouri</a:t>
            </a:r>
            <a:r>
              <a:rPr lang="en-US" dirty="0">
                <a:solidFill>
                  <a:schemeClr val="bg1">
                    <a:lumMod val="50000"/>
                  </a:schemeClr>
                </a:solidFill>
              </a:rPr>
              <a:t>, who has made her life in the life of the Parthenon Sculptures from the British Museum in Greece. Melina </a:t>
            </a:r>
            <a:r>
              <a:rPr lang="en-US" dirty="0" err="1">
                <a:solidFill>
                  <a:schemeClr val="bg1">
                    <a:lumMod val="50000"/>
                  </a:schemeClr>
                </a:solidFill>
              </a:rPr>
              <a:t>Merkouri</a:t>
            </a:r>
            <a:r>
              <a:rPr lang="en-US" dirty="0">
                <a:solidFill>
                  <a:schemeClr val="bg1">
                    <a:lumMod val="50000"/>
                  </a:schemeClr>
                </a:solidFill>
              </a:rPr>
              <a:t> laid the foundations for the restoration of the Parthenon sculptures in Greece. She was the one who</a:t>
            </a:r>
            <a:r>
              <a:rPr lang="en-US" dirty="0"/>
              <a:t> "</a:t>
            </a:r>
            <a:r>
              <a:rPr lang="en-US" dirty="0">
                <a:solidFill>
                  <a:schemeClr val="accent1">
                    <a:lumMod val="75000"/>
                  </a:schemeClr>
                </a:solidFill>
              </a:rPr>
              <a:t>forbade us</a:t>
            </a:r>
            <a:r>
              <a:rPr lang="en-US" dirty="0"/>
              <a:t>" </a:t>
            </a:r>
            <a:r>
              <a:rPr lang="en-US" dirty="0">
                <a:solidFill>
                  <a:schemeClr val="bg1">
                    <a:lumMod val="50000"/>
                  </a:schemeClr>
                </a:solidFill>
              </a:rPr>
              <a:t>to call them</a:t>
            </a:r>
            <a:r>
              <a:rPr lang="en-US" dirty="0"/>
              <a:t> "</a:t>
            </a:r>
            <a:r>
              <a:rPr lang="en-US" dirty="0" err="1">
                <a:solidFill>
                  <a:schemeClr val="accent1">
                    <a:lumMod val="75000"/>
                  </a:schemeClr>
                </a:solidFill>
              </a:rPr>
              <a:t>Elginia</a:t>
            </a:r>
            <a:r>
              <a:rPr lang="en-US" dirty="0"/>
              <a:t>". </a:t>
            </a:r>
            <a:r>
              <a:rPr lang="en-US" dirty="0">
                <a:solidFill>
                  <a:schemeClr val="bg1">
                    <a:lumMod val="50000"/>
                  </a:schemeClr>
                </a:solidFill>
              </a:rPr>
              <a:t>And he was right. </a:t>
            </a:r>
            <a:r>
              <a:rPr lang="en-US" dirty="0" smtClean="0">
                <a:solidFill>
                  <a:schemeClr val="bg1">
                    <a:lumMod val="50000"/>
                  </a:schemeClr>
                </a:solidFill>
              </a:rPr>
              <a:t>Because Elgin's </a:t>
            </a:r>
            <a:r>
              <a:rPr lang="en-US" dirty="0">
                <a:solidFill>
                  <a:schemeClr val="bg1">
                    <a:lumMod val="50000"/>
                  </a:schemeClr>
                </a:solidFill>
              </a:rPr>
              <a:t>never been</a:t>
            </a:r>
            <a:r>
              <a:rPr lang="en-US" dirty="0" smtClean="0">
                <a:solidFill>
                  <a:schemeClr val="bg1">
                    <a:lumMod val="50000"/>
                  </a:schemeClr>
                </a:solidFill>
              </a:rPr>
              <a:t>. </a:t>
            </a:r>
            <a:endParaRPr lang="el-GR" dirty="0">
              <a:solidFill>
                <a:schemeClr val="bg1">
                  <a:lumMod val="50000"/>
                </a:schemeClr>
              </a:solidFill>
            </a:endParaRPr>
          </a:p>
        </p:txBody>
      </p:sp>
      <p:pic>
        <p:nvPicPr>
          <p:cNvPr id="2050" name="Picture 2" descr="C:\Users\FUJITSU.2\Desktop\images (1).jpg"/>
          <p:cNvPicPr>
            <a:picLocks noChangeAspect="1" noChangeArrowheads="1"/>
          </p:cNvPicPr>
          <p:nvPr/>
        </p:nvPicPr>
        <p:blipFill>
          <a:blip r:embed="rId2"/>
          <a:srcRect/>
          <a:stretch>
            <a:fillRect/>
          </a:stretch>
        </p:blipFill>
        <p:spPr bwMode="auto">
          <a:xfrm>
            <a:off x="3108960" y="3992880"/>
            <a:ext cx="5288279" cy="256032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125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250"/>
                                        <p:tgtEl>
                                          <p:spTgt spid="2"/>
                                        </p:tgtEl>
                                      </p:cBhvr>
                                    </p:animEffect>
                                    <p:anim calcmode="lin" valueType="num">
                                      <p:cBhvr>
                                        <p:cTn id="13" dur="1250" fill="hold"/>
                                        <p:tgtEl>
                                          <p:spTgt spid="2"/>
                                        </p:tgtEl>
                                        <p:attrNameLst>
                                          <p:attrName>ppt_w</p:attrName>
                                        </p:attrNameLst>
                                      </p:cBhvr>
                                      <p:tavLst>
                                        <p:tav tm="0" fmla="#ppt_w*sin(2.5*pi*$)">
                                          <p:val>
                                            <p:fltVal val="0"/>
                                          </p:val>
                                        </p:tav>
                                        <p:tav tm="100000">
                                          <p:val>
                                            <p:fltVal val="1"/>
                                          </p:val>
                                        </p:tav>
                                      </p:tavLst>
                                    </p:anim>
                                    <p:anim calcmode="lin" valueType="num">
                                      <p:cBhvr>
                                        <p:cTn id="14" dur="125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end of the ‘‘battle’’</a:t>
            </a:r>
            <a:endParaRPr lang="el-GR" dirty="0"/>
          </a:p>
        </p:txBody>
      </p:sp>
      <p:sp>
        <p:nvSpPr>
          <p:cNvPr id="3" name="Θέση περιεχομένου 2"/>
          <p:cNvSpPr>
            <a:spLocks noGrp="1"/>
          </p:cNvSpPr>
          <p:nvPr>
            <p:ph sz="quarter" idx="13"/>
          </p:nvPr>
        </p:nvSpPr>
        <p:spPr/>
        <p:txBody>
          <a:bodyPr/>
          <a:lstStyle/>
          <a:p>
            <a:r>
              <a:rPr lang="en-US" dirty="0">
                <a:solidFill>
                  <a:srgbClr val="49054B"/>
                </a:solidFill>
              </a:rPr>
              <a:t>FINALLY MELINA MERKOURI </a:t>
            </a:r>
            <a:r>
              <a:rPr lang="en-US" dirty="0" smtClean="0">
                <a:solidFill>
                  <a:srgbClr val="49054B"/>
                </a:solidFill>
              </a:rPr>
              <a:t> </a:t>
            </a:r>
            <a:r>
              <a:rPr lang="en-US" dirty="0">
                <a:solidFill>
                  <a:srgbClr val="49054B"/>
                </a:solidFill>
              </a:rPr>
              <a:t>ON 6 MARCH 1994 WITHOUT BEING SATISFIED TO </a:t>
            </a:r>
            <a:r>
              <a:rPr lang="en-US" dirty="0" smtClean="0">
                <a:solidFill>
                  <a:srgbClr val="49054B"/>
                </a:solidFill>
              </a:rPr>
              <a:t>see THE </a:t>
            </a:r>
            <a:r>
              <a:rPr lang="en-US" dirty="0">
                <a:solidFill>
                  <a:srgbClr val="49054B"/>
                </a:solidFill>
              </a:rPr>
              <a:t>PARTHENON </a:t>
            </a:r>
            <a:r>
              <a:rPr lang="en-US" dirty="0" smtClean="0">
                <a:solidFill>
                  <a:srgbClr val="49054B"/>
                </a:solidFill>
              </a:rPr>
              <a:t>MARBLEs </a:t>
            </a:r>
            <a:r>
              <a:rPr lang="en-US" dirty="0">
                <a:solidFill>
                  <a:srgbClr val="49054B"/>
                </a:solidFill>
              </a:rPr>
              <a:t>IN </a:t>
            </a:r>
            <a:r>
              <a:rPr lang="en-US" dirty="0" smtClean="0">
                <a:solidFill>
                  <a:srgbClr val="49054B"/>
                </a:solidFill>
              </a:rPr>
              <a:t>GREECE</a:t>
            </a:r>
            <a:endParaRPr lang="el-GR" dirty="0">
              <a:solidFill>
                <a:srgbClr val="49054B"/>
              </a:solidFill>
            </a:endParaRPr>
          </a:p>
        </p:txBody>
      </p:sp>
      <p:pic>
        <p:nvPicPr>
          <p:cNvPr id="4" name="Εικόνα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49881" y="3108960"/>
            <a:ext cx="4998720" cy="2987040"/>
          </a:xfrm>
          <a:prstGeom prst="rect">
            <a:avLst/>
          </a:prstGeom>
        </p:spPr>
      </p:pic>
    </p:spTree>
    <p:extLst>
      <p:ext uri="{BB962C8B-B14F-4D97-AF65-F5344CB8AC3E}">
        <p14:creationId xmlns:p14="http://schemas.microsoft.com/office/powerpoint/2010/main" xmlns="" val="41250021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arn(inVertical)">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solidFill>
                  <a:schemeClr val="accent3"/>
                </a:solidFill>
              </a:rPr>
              <a:t>T</a:t>
            </a:r>
            <a:r>
              <a:rPr lang="en-US" dirty="0" smtClean="0">
                <a:solidFill>
                  <a:srgbClr val="FFC000"/>
                </a:solidFill>
              </a:rPr>
              <a:t>H</a:t>
            </a:r>
            <a:r>
              <a:rPr lang="en-US" dirty="0" smtClean="0">
                <a:solidFill>
                  <a:schemeClr val="accent3"/>
                </a:solidFill>
              </a:rPr>
              <a:t>E</a:t>
            </a:r>
            <a:r>
              <a:rPr lang="en-US" dirty="0" smtClean="0"/>
              <a:t> </a:t>
            </a:r>
            <a:r>
              <a:rPr lang="en-US" dirty="0" smtClean="0">
                <a:solidFill>
                  <a:srgbClr val="FFC000"/>
                </a:solidFill>
              </a:rPr>
              <a:t>E</a:t>
            </a:r>
            <a:r>
              <a:rPr lang="en-US" dirty="0" smtClean="0">
                <a:solidFill>
                  <a:schemeClr val="accent3"/>
                </a:solidFill>
              </a:rPr>
              <a:t>N</a:t>
            </a:r>
            <a:r>
              <a:rPr lang="en-US" dirty="0" smtClean="0">
                <a:solidFill>
                  <a:srgbClr val="FFC000"/>
                </a:solidFill>
              </a:rPr>
              <a:t>D</a:t>
            </a:r>
            <a:endParaRPr lang="el-GR" dirty="0">
              <a:solidFill>
                <a:srgbClr val="FFC000"/>
              </a:solidFill>
            </a:endParaRPr>
          </a:p>
        </p:txBody>
      </p:sp>
      <p:sp>
        <p:nvSpPr>
          <p:cNvPr id="3" name="Θέση περιεχομένου 2"/>
          <p:cNvSpPr>
            <a:spLocks noGrp="1"/>
          </p:cNvSpPr>
          <p:nvPr>
            <p:ph sz="quarter" idx="13"/>
          </p:nvPr>
        </p:nvSpPr>
        <p:spPr/>
        <p:txBody>
          <a:bodyPr>
            <a:normAutofit/>
          </a:bodyPr>
          <a:lstStyle/>
          <a:p>
            <a:pPr marL="0" indent="0">
              <a:buNone/>
            </a:pPr>
            <a:r>
              <a:rPr lang="el-GR" sz="9600" dirty="0" smtClean="0"/>
              <a:t>       </a:t>
            </a:r>
            <a:endParaRPr lang="el-GR" sz="9600" dirty="0">
              <a:solidFill>
                <a:srgbClr val="C00000"/>
              </a:solidFill>
            </a:endParaRPr>
          </a:p>
        </p:txBody>
      </p:sp>
      <p:pic>
        <p:nvPicPr>
          <p:cNvPr id="5" name="Εικόνα 4"/>
          <p:cNvPicPr>
            <a:picLocks noChangeAspect="1"/>
          </p:cNvPicPr>
          <p:nvPr/>
        </p:nvPicPr>
        <p:blipFill>
          <a:blip r:embed="rId2"/>
          <a:stretch>
            <a:fillRect/>
          </a:stretch>
        </p:blipFill>
        <p:spPr>
          <a:xfrm>
            <a:off x="2803264" y="2029365"/>
            <a:ext cx="6248400" cy="4099560"/>
          </a:xfrm>
          <a:prstGeom prst="rect">
            <a:avLst/>
          </a:prstGeom>
        </p:spPr>
      </p:pic>
    </p:spTree>
    <p:extLst>
      <p:ext uri="{BB962C8B-B14F-4D97-AF65-F5344CB8AC3E}">
        <p14:creationId xmlns:p14="http://schemas.microsoft.com/office/powerpoint/2010/main" xmlns="" val="24229189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250" fill="hold"/>
                                        <p:tgtEl>
                                          <p:spTgt spid="2"/>
                                        </p:tgtEl>
                                        <p:attrNameLst>
                                          <p:attrName>ppt_w</p:attrName>
                                        </p:attrNameLst>
                                      </p:cBhvr>
                                      <p:tavLst>
                                        <p:tav tm="0">
                                          <p:val>
                                            <p:fltVal val="0"/>
                                          </p:val>
                                        </p:tav>
                                        <p:tav tm="100000">
                                          <p:val>
                                            <p:strVal val="#ppt_w"/>
                                          </p:val>
                                        </p:tav>
                                      </p:tavLst>
                                    </p:anim>
                                    <p:anim calcmode="lin" valueType="num">
                                      <p:cBhvr>
                                        <p:cTn id="15" dur="1250" fill="hold"/>
                                        <p:tgtEl>
                                          <p:spTgt spid="2"/>
                                        </p:tgtEl>
                                        <p:attrNameLst>
                                          <p:attrName>ppt_h</p:attrName>
                                        </p:attrNameLst>
                                      </p:cBhvr>
                                      <p:tavLst>
                                        <p:tav tm="0">
                                          <p:val>
                                            <p:fltVal val="0"/>
                                          </p:val>
                                        </p:tav>
                                        <p:tav tm="100000">
                                          <p:val>
                                            <p:strVal val="#ppt_h"/>
                                          </p:val>
                                        </p:tav>
                                      </p:tavLst>
                                    </p:anim>
                                    <p:anim calcmode="lin" valueType="num">
                                      <p:cBhvr>
                                        <p:cTn id="16" dur="1250" fill="hold"/>
                                        <p:tgtEl>
                                          <p:spTgt spid="2"/>
                                        </p:tgtEl>
                                        <p:attrNameLst>
                                          <p:attrName>ppt_x</p:attrName>
                                        </p:attrNameLst>
                                      </p:cBhvr>
                                      <p:tavLst>
                                        <p:tav tm="0" fmla="#ppt_x+(cos(-2*pi*(1-$))*-#ppt_x-sin(-2*pi*(1-$))*(1-#ppt_y))*(1-$)">
                                          <p:val>
                                            <p:fltVal val="0"/>
                                          </p:val>
                                        </p:tav>
                                        <p:tav tm="100000">
                                          <p:val>
                                            <p:fltVal val="1"/>
                                          </p:val>
                                        </p:tav>
                                      </p:tavLst>
                                    </p:anim>
                                    <p:anim calcmode="lin" valueType="num">
                                      <p:cBhvr>
                                        <p:cTn id="17" dur="125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Σταγονίδιο">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Σταγονίδιο</Template>
  <TotalTime>110</TotalTime>
  <Words>245</Words>
  <Application>Microsoft Office PowerPoint</Application>
  <PresentationFormat>Προσαρμογή</PresentationFormat>
  <Paragraphs>23</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Σταγονίδιο</vt:lpstr>
      <vt:lpstr>MELINA MERKOURI </vt:lpstr>
      <vt:lpstr>BIOGRAPHY</vt:lpstr>
      <vt:lpstr>FILMOGRAPHY</vt:lpstr>
      <vt:lpstr>THE RETURN OF THE GREEK MARBLES</vt:lpstr>
      <vt:lpstr>FAMOUS QUOTES </vt:lpstr>
      <vt:lpstr>THE IMPORTANCE OF THE MARBLES</vt:lpstr>
      <vt:lpstr>The end of the ‘‘battle’’</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μεΛΙΝΑ ΜΕΡΚΟΥΡΗ</dc:title>
  <dc:creator>Ηρακλής</dc:creator>
  <cp:lastModifiedBy>FUJITSU.2</cp:lastModifiedBy>
  <cp:revision>18</cp:revision>
  <dcterms:created xsi:type="dcterms:W3CDTF">2017-03-18T14:05:17Z</dcterms:created>
  <dcterms:modified xsi:type="dcterms:W3CDTF">2017-05-02T07:10:19Z</dcterms:modified>
</cp:coreProperties>
</file>